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1" d="100"/>
          <a:sy n="91" d="100"/>
        </p:scale>
        <p:origin x="29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BF5F5DB-470F-4172-AF4F-40A5295C6F29}" type="datetimeFigureOut">
              <a:rPr lang="en-US" smtClean="0"/>
              <a:t>09/27/2016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409647590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179268948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2858607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657812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08848764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BF5F5DB-470F-4172-AF4F-40A5295C6F29}" type="datetimeFigureOut">
              <a:rPr lang="en-US" smtClean="0"/>
              <a:t>09/27/2016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94258271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BF5F5DB-470F-4172-AF4F-40A5295C6F29}" type="datetimeFigureOut">
              <a:rPr lang="en-US" smtClean="0"/>
              <a:t>09/27/2016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181180027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F5F5DB-470F-4172-AF4F-40A5295C6F29}" type="datetimeFigureOut">
              <a:rPr lang="en-US" smtClean="0"/>
              <a:t>09/27/2016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508592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F5F5DB-470F-4172-AF4F-40A5295C6F29}" type="datetimeFigureOut">
              <a:rPr lang="en-US" smtClean="0"/>
              <a:t>09/27/2016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89665467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F5F5DB-470F-4172-AF4F-40A5295C6F29}" type="datetimeFigureOut">
              <a:rPr lang="en-US" smtClean="0"/>
              <a:t>09/27/2016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14687524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F5F5DB-470F-4172-AF4F-40A5295C6F29}" type="datetimeFigureOut">
              <a:rPr lang="en-US" smtClean="0"/>
              <a:t>09/27/2016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177846523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61551888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F5F5DB-470F-4172-AF4F-40A5295C6F29}" type="datetimeFigureOut">
              <a:rPr lang="en-US" smtClean="0"/>
              <a:t>09/27/2016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4687628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F5F5DB-470F-4172-AF4F-40A5295C6F29}" type="datetimeFigureOut">
              <a:rPr lang="en-US" smtClean="0"/>
              <a:t>09/27/2016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126956967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5F5DB-470F-4172-AF4F-40A5295C6F29}" type="datetimeFigureOut">
              <a:rPr lang="en-US" smtClean="0"/>
              <a:t>09/27/2016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190251724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161512898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5F5DB-470F-4172-AF4F-40A5295C6F29}" type="datetimeFigureOut">
              <a:rPr lang="en-US" smtClean="0"/>
              <a:t>09/27/2016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C161B-D673-477A-BF6D-DFC02D87664F}" type="slidenum">
              <a:rPr lang="en-US" smtClean="0"/>
              <a:t>‹#›</a:t>
            </a:fld>
            <a:endParaRPr lang="en-US"/>
          </a:p>
        </p:txBody>
      </p:sp>
    </p:spTree>
    <p:extLst>
      <p:ext uri="{BB962C8B-B14F-4D97-AF65-F5344CB8AC3E}">
        <p14:creationId xmlns:p14="http://schemas.microsoft.com/office/powerpoint/2010/main" val="250103393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BF5F5DB-470F-4172-AF4F-40A5295C6F29}" type="datetimeFigureOut">
              <a:rPr lang="en-US" smtClean="0"/>
              <a:t>09/27/2016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7DC161B-D673-477A-BF6D-DFC02D87664F}" type="slidenum">
              <a:rPr lang="en-US" smtClean="0"/>
              <a:t>‹#›</a:t>
            </a:fld>
            <a:endParaRPr lang="en-US"/>
          </a:p>
        </p:txBody>
      </p:sp>
    </p:spTree>
    <p:extLst>
      <p:ext uri="{BB962C8B-B14F-4D97-AF65-F5344CB8AC3E}">
        <p14:creationId xmlns:p14="http://schemas.microsoft.com/office/powerpoint/2010/main" val="216078924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slow">
    <p:wipe/>
  </p:transition>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FOOD ADDITIVES </a:t>
            </a:r>
            <a:endParaRPr lang="en-US" sz="96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lstStyle/>
          <a:p>
            <a:r>
              <a:rPr lang="en-US" dirty="0" smtClean="0">
                <a:latin typeface="Aharoni" panose="02010803020104030203" pitchFamily="2" charset="-79"/>
                <a:cs typeface="Aharoni" panose="02010803020104030203" pitchFamily="2" charset="-79"/>
              </a:rPr>
              <a:t>Student Name </a:t>
            </a:r>
            <a:endParaRPr lang="en-US" dirty="0">
              <a:latin typeface="Aharoni" panose="02010803020104030203" pitchFamily="2" charset="-79"/>
              <a:cs typeface="Aharoni" panose="02010803020104030203" pitchFamily="2" charset="-79"/>
            </a:endParaRPr>
          </a:p>
        </p:txBody>
      </p:sp>
      <p:pic>
        <p:nvPicPr>
          <p:cNvPr id="5" name="Picture 4" descr="food addit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887" y="850466"/>
            <a:ext cx="4358140" cy="3060307"/>
          </a:xfrm>
          <a:prstGeom prst="rect">
            <a:avLst/>
          </a:prstGeom>
        </p:spPr>
      </p:pic>
    </p:spTree>
    <p:extLst>
      <p:ext uri="{BB962C8B-B14F-4D97-AF65-F5344CB8AC3E}">
        <p14:creationId xmlns:p14="http://schemas.microsoft.com/office/powerpoint/2010/main" val="220666269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u="sng" dirty="0" smtClean="0"/>
              <a:t>ESSENTIAL QUESTION</a:t>
            </a:r>
            <a:endParaRPr lang="en-US" sz="7200" u="sng" dirty="0"/>
          </a:p>
        </p:txBody>
      </p:sp>
      <p:sp>
        <p:nvSpPr>
          <p:cNvPr id="3" name="Content Placeholder 2"/>
          <p:cNvSpPr>
            <a:spLocks noGrp="1"/>
          </p:cNvSpPr>
          <p:nvPr>
            <p:ph idx="1"/>
          </p:nvPr>
        </p:nvSpPr>
        <p:spPr/>
        <p:txBody>
          <a:bodyPr>
            <a:normAutofit/>
          </a:bodyPr>
          <a:lstStyle/>
          <a:p>
            <a:pPr marL="0" indent="0" algn="ctr">
              <a:buNone/>
            </a:pPr>
            <a:r>
              <a:rPr lang="en-US" sz="4800" dirty="0" smtClean="0"/>
              <a:t>How harmful are food additives?</a:t>
            </a:r>
            <a:endParaRPr lang="en-US" sz="4800" dirty="0"/>
          </a:p>
        </p:txBody>
      </p:sp>
      <p:pic>
        <p:nvPicPr>
          <p:cNvPr id="4" name="Picture 3"/>
          <p:cNvPicPr>
            <a:picLocks noChangeAspect="1"/>
          </p:cNvPicPr>
          <p:nvPr/>
        </p:nvPicPr>
        <p:blipFill>
          <a:blip r:embed="rId2"/>
          <a:stretch>
            <a:fillRect/>
          </a:stretch>
        </p:blipFill>
        <p:spPr>
          <a:xfrm>
            <a:off x="3587035" y="2936042"/>
            <a:ext cx="5048250" cy="2857500"/>
          </a:xfrm>
          <a:prstGeom prst="rect">
            <a:avLst/>
          </a:prstGeom>
        </p:spPr>
      </p:pic>
    </p:spTree>
    <p:extLst>
      <p:ext uri="{BB962C8B-B14F-4D97-AF65-F5344CB8AC3E}">
        <p14:creationId xmlns:p14="http://schemas.microsoft.com/office/powerpoint/2010/main" val="74287882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a:t>
            </a:r>
            <a:endParaRPr lang="en-US" dirty="0"/>
          </a:p>
        </p:txBody>
      </p:sp>
      <p:sp>
        <p:nvSpPr>
          <p:cNvPr id="3" name="Content Placeholder 2"/>
          <p:cNvSpPr>
            <a:spLocks noGrp="1"/>
          </p:cNvSpPr>
          <p:nvPr>
            <p:ph idx="1"/>
          </p:nvPr>
        </p:nvSpPr>
        <p:spPr/>
        <p:txBody>
          <a:bodyPr/>
          <a:lstStyle/>
          <a:p>
            <a:pPr>
              <a:buFont typeface="Arial"/>
              <a:buChar char="•"/>
            </a:pPr>
            <a:r>
              <a:rPr lang="en-US" dirty="0" smtClean="0">
                <a:solidFill>
                  <a:schemeClr val="tx1"/>
                </a:solidFill>
              </a:rPr>
              <a:t>A food additive is any substance added to a food, directly to improve its quality or indirectly via packaging. </a:t>
            </a:r>
          </a:p>
          <a:p>
            <a:pPr>
              <a:buFont typeface="Arial"/>
              <a:buChar char="•"/>
            </a:pPr>
            <a:r>
              <a:rPr lang="en-US" dirty="0" smtClean="0">
                <a:solidFill>
                  <a:schemeClr val="tx1"/>
                </a:solidFill>
              </a:rPr>
              <a:t>Food additives have been used for over a century to preserve, flavor, thicken, and enhance food. </a:t>
            </a:r>
          </a:p>
          <a:p>
            <a:pPr>
              <a:buFont typeface="Arial"/>
              <a:buChar char="•"/>
            </a:pPr>
            <a:r>
              <a:rPr lang="en-US" dirty="0" smtClean="0">
                <a:solidFill>
                  <a:schemeClr val="tx1"/>
                </a:solidFill>
              </a:rPr>
              <a:t>The Food and Drug Administration (FDA) is responsible for regulating food additives. </a:t>
            </a:r>
          </a:p>
          <a:p>
            <a:pPr>
              <a:buFont typeface="Arial"/>
              <a:buChar char="•"/>
            </a:pPr>
            <a:r>
              <a:rPr lang="en-US" dirty="0" smtClean="0">
                <a:solidFill>
                  <a:schemeClr val="tx1"/>
                </a:solidFill>
              </a:rPr>
              <a:t> The FDA closely regulates food additives with the exception of additives determined safe before 1958 and GRAS (generally recognized as safe) ingredients (Overview of Food). </a:t>
            </a:r>
            <a:endParaRPr lang="en-US" dirty="0">
              <a:solidFill>
                <a:schemeClr val="tx1"/>
              </a:solidFill>
            </a:endParaRPr>
          </a:p>
        </p:txBody>
      </p:sp>
    </p:spTree>
    <p:extLst>
      <p:ext uri="{BB962C8B-B14F-4D97-AF65-F5344CB8AC3E}">
        <p14:creationId xmlns:p14="http://schemas.microsoft.com/office/powerpoint/2010/main" val="33901081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77" y="0"/>
            <a:ext cx="10880706" cy="2577841"/>
          </a:xfrm>
        </p:spPr>
        <p:txBody>
          <a:bodyPr>
            <a:normAutofit fontScale="90000"/>
          </a:bodyPr>
          <a:lstStyle/>
          <a:p>
            <a:r>
              <a:rPr lang="en-US" sz="3600" dirty="0" smtClean="0"/>
              <a:t/>
            </a:r>
            <a:br>
              <a:rPr lang="en-US" sz="3600" dirty="0" smtClean="0"/>
            </a:br>
            <a:r>
              <a:rPr lang="en-US" sz="3600" dirty="0" smtClean="0"/>
              <a:t>“Brominated </a:t>
            </a:r>
            <a:r>
              <a:rPr lang="en-US" sz="3600" dirty="0"/>
              <a:t>vegetable oil, or BVO, acts as an emulsifier in soda and sports drinks, preventing the flavoring from separating and floating to the surface. The ingredient is banned </a:t>
            </a:r>
            <a:r>
              <a:rPr lang="en-US" sz="3600" dirty="0" smtClean="0"/>
              <a:t>in more </a:t>
            </a:r>
            <a:r>
              <a:rPr lang="en-US" sz="3600" dirty="0"/>
              <a:t>than 100 countries because it contains bromine, a chemical whose vapors can be corrosive or </a:t>
            </a:r>
            <a:r>
              <a:rPr lang="en-US" sz="3600" dirty="0" smtClean="0"/>
              <a:t>toxic” (Kim).</a:t>
            </a:r>
            <a:endParaRPr lang="en-US" sz="3600" b="1" dirty="0"/>
          </a:p>
        </p:txBody>
      </p:sp>
      <p:sp>
        <p:nvSpPr>
          <p:cNvPr id="3" name="Content Placeholder 2"/>
          <p:cNvSpPr>
            <a:spLocks noGrp="1"/>
          </p:cNvSpPr>
          <p:nvPr>
            <p:ph idx="1"/>
          </p:nvPr>
        </p:nvSpPr>
        <p:spPr>
          <a:xfrm>
            <a:off x="1120000" y="3244307"/>
            <a:ext cx="10233800" cy="2932656"/>
          </a:xfrm>
        </p:spPr>
        <p:txBody>
          <a:bodyPr/>
          <a:lstStyle/>
          <a:p>
            <a:pPr marL="0" indent="0">
              <a:buNone/>
            </a:pPr>
            <a:r>
              <a:rPr lang="en-US" dirty="0" smtClean="0"/>
              <a:t>BVO is banned in many other countries because it has been shown to accumulate in human bodies over a prolonged period of time. In studies this accumulation has led to reduced fertility, early onset puberty, altered thyroid hormones, and impaired neurological development (Israel).    </a:t>
            </a:r>
            <a:endParaRPr lang="en-US" dirty="0"/>
          </a:p>
        </p:txBody>
      </p:sp>
      <p:sp>
        <p:nvSpPr>
          <p:cNvPr id="6" name="TextBox 5"/>
          <p:cNvSpPr txBox="1"/>
          <p:nvPr/>
        </p:nvSpPr>
        <p:spPr>
          <a:xfrm>
            <a:off x="528105" y="100599"/>
            <a:ext cx="213757" cy="646331"/>
          </a:xfrm>
          <a:prstGeom prst="rect">
            <a:avLst/>
          </a:prstGeom>
          <a:noFill/>
        </p:spPr>
        <p:txBody>
          <a:bodyPr wrap="square" rtlCol="0">
            <a:spAutoFit/>
          </a:bodyPr>
          <a:lstStyle/>
          <a:p>
            <a:endParaRPr lang="en-US" dirty="0" smtClean="0"/>
          </a:p>
          <a:p>
            <a:r>
              <a:rPr lang="en-US" dirty="0" smtClean="0"/>
              <a:t>"</a:t>
            </a:r>
            <a:endParaRPr lang="en-US" dirty="0"/>
          </a:p>
        </p:txBody>
      </p:sp>
      <p:pic>
        <p:nvPicPr>
          <p:cNvPr id="7" name="Picture 6" descr="Mountainde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2502" y="4514366"/>
            <a:ext cx="1510160" cy="2143542"/>
          </a:xfrm>
          <a:prstGeom prst="rect">
            <a:avLst/>
          </a:prstGeom>
        </p:spPr>
      </p:pic>
    </p:spTree>
    <p:extLst>
      <p:ext uri="{BB962C8B-B14F-4D97-AF65-F5344CB8AC3E}">
        <p14:creationId xmlns:p14="http://schemas.microsoft.com/office/powerpoint/2010/main" val="41728147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     </a:t>
            </a:r>
            <a:r>
              <a:rPr lang="en-US" sz="3200" b="1" dirty="0" smtClean="0"/>
              <a:t>“</a:t>
            </a:r>
            <a:r>
              <a:rPr lang="en-US" sz="3200" b="1" i="1" dirty="0"/>
              <a:t>A</a:t>
            </a:r>
            <a:r>
              <a:rPr lang="en-US" sz="3200" b="1" i="1" dirty="0" smtClean="0"/>
              <a:t>s a result of the scandal, European governments started rethinking their food regulation practices” </a:t>
            </a:r>
            <a:r>
              <a:rPr lang="en-US" sz="3200" b="1" dirty="0" smtClean="0"/>
              <a:t>(Singh).</a:t>
            </a:r>
            <a:endParaRPr lang="en-US" sz="3200" b="1" dirty="0"/>
          </a:p>
        </p:txBody>
      </p:sp>
      <p:sp>
        <p:nvSpPr>
          <p:cNvPr id="3" name="Content Placeholder 2"/>
          <p:cNvSpPr>
            <a:spLocks noGrp="1"/>
          </p:cNvSpPr>
          <p:nvPr>
            <p:ph sz="half" idx="1"/>
          </p:nvPr>
        </p:nvSpPr>
        <p:spPr/>
        <p:txBody>
          <a:bodyPr>
            <a:normAutofit/>
          </a:bodyPr>
          <a:lstStyle/>
          <a:p>
            <a:pPr marL="0" indent="0" algn="ctr">
              <a:buNone/>
            </a:pPr>
            <a:r>
              <a:rPr lang="en-US" dirty="0" smtClean="0"/>
              <a:t>This 2013 scandal would be known in England as </a:t>
            </a:r>
            <a:r>
              <a:rPr lang="en-US" i="1" dirty="0" err="1" smtClean="0"/>
              <a:t>horsegate</a:t>
            </a:r>
            <a:r>
              <a:rPr lang="en-US" i="1" dirty="0" smtClean="0"/>
              <a:t>. </a:t>
            </a:r>
            <a:r>
              <a:rPr lang="en-US" dirty="0" smtClean="0"/>
              <a:t>Adding horse meat to food is a quick way to cut corners in a discreet way. Although horsemeat is not a harmful additive, this wide-reaching scandal identifies a broad lack of regulations and safety. </a:t>
            </a:r>
            <a:endParaRPr lang="en-US" i="1" dirty="0"/>
          </a:p>
        </p:txBody>
      </p:sp>
      <p:pic>
        <p:nvPicPr>
          <p:cNvPr id="5" name="Content Placeholder 4"/>
          <p:cNvPicPr>
            <a:picLocks noGrp="1" noChangeAspect="1"/>
          </p:cNvPicPr>
          <p:nvPr>
            <p:ph sz="half" idx="2"/>
          </p:nvPr>
        </p:nvPicPr>
        <p:blipFill>
          <a:blip r:embed="rId2"/>
          <a:stretch>
            <a:fillRect/>
          </a:stretch>
        </p:blipFill>
        <p:spPr>
          <a:xfrm>
            <a:off x="6263014" y="1825625"/>
            <a:ext cx="4783605" cy="3923822"/>
          </a:xfrm>
          <a:prstGeom prst="rect">
            <a:avLst/>
          </a:prstGeom>
        </p:spPr>
      </p:pic>
    </p:spTree>
    <p:extLst>
      <p:ext uri="{BB962C8B-B14F-4D97-AF65-F5344CB8AC3E}">
        <p14:creationId xmlns:p14="http://schemas.microsoft.com/office/powerpoint/2010/main" val="21255293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smtClean="0"/>
              <a:t>“Monosodium glutamate: Flavor enhancer known to cause seizures, chest pains, headache, nausea, burning sensations, and tightness of face” </a:t>
            </a:r>
            <a:r>
              <a:rPr lang="en-US" sz="3200" dirty="0" smtClean="0"/>
              <a:t>(James).</a:t>
            </a:r>
            <a:endParaRPr lang="en-US" sz="3200" dirty="0"/>
          </a:p>
        </p:txBody>
      </p:sp>
      <p:sp>
        <p:nvSpPr>
          <p:cNvPr id="3" name="Content Placeholder 2"/>
          <p:cNvSpPr>
            <a:spLocks noGrp="1"/>
          </p:cNvSpPr>
          <p:nvPr>
            <p:ph sz="half" idx="1"/>
          </p:nvPr>
        </p:nvSpPr>
        <p:spPr/>
        <p:txBody>
          <a:bodyPr>
            <a:normAutofit fontScale="62500" lnSpcReduction="20000"/>
          </a:bodyPr>
          <a:lstStyle/>
          <a:p>
            <a:pPr marL="0" indent="0" algn="ctr">
              <a:buNone/>
            </a:pPr>
            <a:r>
              <a:rPr lang="en-US" sz="3800" dirty="0" smtClean="0"/>
              <a:t>Harmful chemical food additives like Monosodium glutamate are proven dangerous to consumer health but are still put in foods and currently not banned. Monosodium glutamate isn’t the only harmful chemical commonly used in food products, there are many others. Most people do not know about them because they are kept secret and the dangerous effects might not be visible over a short period of time. The problem with these harmful chemicals is that most consumers prefer taste over safety and quality</a:t>
            </a:r>
            <a:r>
              <a:rPr lang="en-US" dirty="0" smtClean="0"/>
              <a:t>.  </a:t>
            </a:r>
            <a:endParaRPr lang="en-US" dirty="0"/>
          </a:p>
        </p:txBody>
      </p:sp>
      <p:pic>
        <p:nvPicPr>
          <p:cNvPr id="5" name="Content Placeholder 4"/>
          <p:cNvPicPr>
            <a:picLocks noGrp="1" noChangeAspect="1"/>
          </p:cNvPicPr>
          <p:nvPr>
            <p:ph sz="half" idx="2"/>
          </p:nvPr>
        </p:nvPicPr>
        <p:blipFill>
          <a:blip r:embed="rId2"/>
          <a:stretch>
            <a:fillRect/>
          </a:stretch>
        </p:blipFill>
        <p:spPr>
          <a:xfrm>
            <a:off x="6237962" y="1916482"/>
            <a:ext cx="4980107" cy="3795386"/>
          </a:xfrm>
          <a:prstGeom prst="rect">
            <a:avLst/>
          </a:prstGeom>
        </p:spPr>
      </p:pic>
    </p:spTree>
    <p:extLst>
      <p:ext uri="{BB962C8B-B14F-4D97-AF65-F5344CB8AC3E}">
        <p14:creationId xmlns:p14="http://schemas.microsoft.com/office/powerpoint/2010/main" val="2025508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6000" b="1" dirty="0"/>
          </a:p>
        </p:txBody>
      </p:sp>
      <p:pic>
        <p:nvPicPr>
          <p:cNvPr id="6" name="Content Placeholder 5" descr="food-product-labeling.jpg"/>
          <p:cNvPicPr>
            <a:picLocks noGrp="1" noChangeAspect="1"/>
          </p:cNvPicPr>
          <p:nvPr>
            <p:ph idx="1"/>
          </p:nvPr>
        </p:nvPicPr>
        <p:blipFill>
          <a:blip r:embed="rId2">
            <a:extLst>
              <a:ext uri="{28A0092B-C50C-407E-A947-70E740481C1C}">
                <a14:useLocalDpi xmlns:a14="http://schemas.microsoft.com/office/drawing/2010/main" val="0"/>
              </a:ext>
            </a:extLst>
          </a:blip>
          <a:srcRect l="-71555" r="-71555"/>
          <a:stretch>
            <a:fillRect/>
          </a:stretch>
        </p:blipFill>
        <p:spPr>
          <a:xfrm>
            <a:off x="-251479" y="163473"/>
            <a:ext cx="12008107" cy="6438315"/>
          </a:xfrm>
        </p:spPr>
      </p:pic>
    </p:spTree>
    <p:extLst>
      <p:ext uri="{BB962C8B-B14F-4D97-AF65-F5344CB8AC3E}">
        <p14:creationId xmlns:p14="http://schemas.microsoft.com/office/powerpoint/2010/main" val="14021403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5576"/>
          </a:xfrm>
        </p:spPr>
        <p:txBody>
          <a:bodyPr>
            <a:normAutofit/>
          </a:bodyPr>
          <a:lstStyle/>
          <a:p>
            <a:pPr algn="ctr"/>
            <a:r>
              <a:rPr lang="en-US" sz="6000" b="1" dirty="0" smtClean="0"/>
              <a:t>CONCLUSION</a:t>
            </a:r>
            <a:endParaRPr lang="en-US" sz="6000" b="1" dirty="0"/>
          </a:p>
        </p:txBody>
      </p:sp>
      <p:pic>
        <p:nvPicPr>
          <p:cNvPr id="5" name="Content Placeholder 4"/>
          <p:cNvPicPr>
            <a:picLocks noGrp="1" noChangeAspect="1"/>
          </p:cNvPicPr>
          <p:nvPr>
            <p:ph sz="half" idx="1"/>
          </p:nvPr>
        </p:nvPicPr>
        <p:blipFill>
          <a:blip r:embed="rId2"/>
          <a:stretch>
            <a:fillRect/>
          </a:stretch>
        </p:blipFill>
        <p:spPr>
          <a:xfrm>
            <a:off x="394555" y="1691014"/>
            <a:ext cx="5230255" cy="4271375"/>
          </a:xfrm>
          <a:prstGeom prst="rect">
            <a:avLst/>
          </a:prstGeom>
        </p:spPr>
      </p:pic>
      <p:sp>
        <p:nvSpPr>
          <p:cNvPr id="4" name="Content Placeholder 3"/>
          <p:cNvSpPr>
            <a:spLocks noGrp="1"/>
          </p:cNvSpPr>
          <p:nvPr>
            <p:ph sz="half" idx="2"/>
          </p:nvPr>
        </p:nvSpPr>
        <p:spPr>
          <a:xfrm>
            <a:off x="5850278" y="1540702"/>
            <a:ext cx="5503522" cy="4421687"/>
          </a:xfrm>
        </p:spPr>
        <p:txBody>
          <a:bodyPr>
            <a:noAutofit/>
          </a:bodyPr>
          <a:lstStyle/>
          <a:p>
            <a:r>
              <a:rPr lang="en-US" sz="2200" dirty="0"/>
              <a:t>Throughout this research project I have learned about the harms of food additives in the United States of America and even around the world. Some food additives have been proven safe and beneficial, but most have been proven to be dangerous and can </a:t>
            </a:r>
            <a:r>
              <a:rPr lang="en-US" sz="2200" dirty="0" smtClean="0"/>
              <a:t>affect </a:t>
            </a:r>
            <a:r>
              <a:rPr lang="en-US" sz="2200" dirty="0"/>
              <a:t>physical and mental growth. Food additives often fly under the radar and become unnoticed by the consumer because they do not show immediate </a:t>
            </a:r>
            <a:r>
              <a:rPr lang="en-US" sz="2200" dirty="0" smtClean="0"/>
              <a:t>effects. </a:t>
            </a:r>
            <a:r>
              <a:rPr lang="en-US" sz="2200" dirty="0"/>
              <a:t>Sadly, this is a problem because additives can cause long term effects amongst people and the problems arise when it is too late to stop them since the food has already been consumed</a:t>
            </a:r>
            <a:r>
              <a:rPr lang="en-US" sz="2300" dirty="0"/>
              <a:t>. </a:t>
            </a:r>
          </a:p>
          <a:p>
            <a:endParaRPr lang="en-US" sz="2300" dirty="0"/>
          </a:p>
        </p:txBody>
      </p:sp>
    </p:spTree>
    <p:extLst>
      <p:ext uri="{BB962C8B-B14F-4D97-AF65-F5344CB8AC3E}">
        <p14:creationId xmlns:p14="http://schemas.microsoft.com/office/powerpoint/2010/main" val="10713320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Works Cited</a:t>
            </a:r>
            <a:endParaRPr lang="en-US" sz="6000" b="1" dirty="0"/>
          </a:p>
        </p:txBody>
      </p:sp>
      <p:sp>
        <p:nvSpPr>
          <p:cNvPr id="3" name="Content Placeholder 2"/>
          <p:cNvSpPr>
            <a:spLocks noGrp="1"/>
          </p:cNvSpPr>
          <p:nvPr>
            <p:ph idx="1"/>
          </p:nvPr>
        </p:nvSpPr>
        <p:spPr>
          <a:xfrm>
            <a:off x="1120000" y="1825624"/>
            <a:ext cx="10233800" cy="4574965"/>
          </a:xfrm>
        </p:spPr>
        <p:txBody>
          <a:bodyPr>
            <a:normAutofit fontScale="85000" lnSpcReduction="20000"/>
          </a:bodyPr>
          <a:lstStyle/>
          <a:p>
            <a:pPr marL="0" indent="0">
              <a:buNone/>
            </a:pPr>
            <a:r>
              <a:rPr lang="en-US" dirty="0" smtClean="0"/>
              <a:t>Israel, Brett.</a:t>
            </a:r>
            <a:r>
              <a:rPr lang="en-US" dirty="0"/>
              <a:t> </a:t>
            </a:r>
            <a:r>
              <a:rPr lang="en-US" dirty="0" smtClean="0"/>
              <a:t>“Brominated </a:t>
            </a:r>
            <a:r>
              <a:rPr lang="en-US" dirty="0"/>
              <a:t>battle: Soda chemical has cloudy health </a:t>
            </a:r>
            <a:r>
              <a:rPr lang="en-US" dirty="0" smtClean="0"/>
              <a:t>history”. 	Environmental Health News. Environmental Health Sciences. 12 Dec. 	2011. Web.4 September 2014.</a:t>
            </a:r>
          </a:p>
          <a:p>
            <a:pPr marL="0" indent="0">
              <a:buNone/>
            </a:pPr>
            <a:r>
              <a:rPr lang="en-US" dirty="0" smtClean="0"/>
              <a:t>James</a:t>
            </a:r>
            <a:r>
              <a:rPr lang="en-US" dirty="0"/>
              <a:t>, Jimmy. “The Truth About Food Additives”. </a:t>
            </a:r>
            <a:r>
              <a:rPr lang="en-US" dirty="0" err="1"/>
              <a:t>Foododdity.com</a:t>
            </a:r>
            <a:r>
              <a:rPr lang="en-US" dirty="0"/>
              <a:t>. The Daily </a:t>
            </a:r>
            <a:r>
              <a:rPr lang="en-US" dirty="0" smtClean="0"/>
              <a:t>	Green</a:t>
            </a:r>
            <a:r>
              <a:rPr lang="en-US" dirty="0"/>
              <a:t>. 26 June 2011. </a:t>
            </a:r>
            <a:r>
              <a:rPr lang="en-US" dirty="0" smtClean="0"/>
              <a:t>Web. </a:t>
            </a:r>
            <a:r>
              <a:rPr lang="en-US" dirty="0"/>
              <a:t>18 September 2014. </a:t>
            </a:r>
            <a:endParaRPr lang="en-US" dirty="0" smtClean="0"/>
          </a:p>
          <a:p>
            <a:pPr marL="0" indent="0">
              <a:buNone/>
            </a:pPr>
            <a:r>
              <a:rPr lang="en-US" dirty="0" smtClean="0"/>
              <a:t>Kim, Susannah. “11 Food Ingredients Banned Outside of the U.S. that We Eat.” 	ABC </a:t>
            </a:r>
            <a:r>
              <a:rPr lang="en-US" dirty="0"/>
              <a:t>News. ABC news Internet Ventures. 26 June 2013. Web. 22 </a:t>
            </a:r>
            <a:r>
              <a:rPr lang="en-US" dirty="0" smtClean="0"/>
              <a:t>	September </a:t>
            </a:r>
            <a:r>
              <a:rPr lang="en-US" dirty="0"/>
              <a:t>2014. </a:t>
            </a:r>
            <a:endParaRPr lang="en-US" dirty="0" smtClean="0"/>
          </a:p>
          <a:p>
            <a:pPr marL="0" indent="0">
              <a:buNone/>
            </a:pPr>
            <a:r>
              <a:rPr lang="en-US" dirty="0" smtClean="0"/>
              <a:t>“Overview of Food Ingredients, Additives, &amp; Colors”. </a:t>
            </a:r>
            <a:r>
              <a:rPr lang="en-US" dirty="0" err="1" smtClean="0"/>
              <a:t>FDA.org</a:t>
            </a:r>
            <a:r>
              <a:rPr lang="en-US" dirty="0" smtClean="0"/>
              <a:t>. U.S. Food and 	Drug Administration. April 2014. Web. 12 September 2014.</a:t>
            </a:r>
          </a:p>
          <a:p>
            <a:pPr marL="0" indent="0">
              <a:buNone/>
            </a:pPr>
            <a:r>
              <a:rPr lang="en-US" dirty="0" err="1" smtClean="0"/>
              <a:t>Shayesteh</a:t>
            </a:r>
            <a:r>
              <a:rPr lang="en-US" dirty="0" smtClean="0"/>
              <a:t>, A. “</a:t>
            </a:r>
            <a:r>
              <a:rPr lang="en-US" dirty="0" err="1" smtClean="0"/>
              <a:t>Dr.Shayesteh</a:t>
            </a:r>
            <a:r>
              <a:rPr lang="en-US" dirty="0" smtClean="0"/>
              <a:t>: Food additives and health risks”. 27 First News. 	WKBN. WKBN staff. 8 September 2014. </a:t>
            </a:r>
          </a:p>
          <a:p>
            <a:pPr marL="0" indent="0">
              <a:buNone/>
            </a:pPr>
            <a:r>
              <a:rPr lang="en-US" dirty="0" smtClean="0"/>
              <a:t>Singh</a:t>
            </a:r>
            <a:r>
              <a:rPr lang="en-US" dirty="0"/>
              <a:t>, </a:t>
            </a:r>
            <a:r>
              <a:rPr lang="en-US" dirty="0" err="1"/>
              <a:t>Maanvi</a:t>
            </a:r>
            <a:r>
              <a:rPr lang="en-US" dirty="0"/>
              <a:t>. “</a:t>
            </a:r>
            <a:r>
              <a:rPr lang="en-US" dirty="0" smtClean="0"/>
              <a:t>Scientists Step Up Food Fraud Efforts Following Horse Meat 	Scandal.” </a:t>
            </a:r>
            <a:r>
              <a:rPr lang="en-US" dirty="0" err="1" smtClean="0"/>
              <a:t>NPR.org</a:t>
            </a:r>
            <a:r>
              <a:rPr lang="en-US" dirty="0" smtClean="0"/>
              <a:t>. 2014 NPR. 24 September 2014. Radio. 2 October 	2014</a:t>
            </a:r>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60900737"/>
      </p:ext>
    </p:extLst>
  </p:cSld>
  <p:clrMapOvr>
    <a:masterClrMapping/>
  </p:clrMapOvr>
  <p:transition spd="slow">
    <p:wipe/>
  </p:transition>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380</TotalTime>
  <Words>458</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Aharoni</vt:lpstr>
      <vt:lpstr>Arial</vt:lpstr>
      <vt:lpstr>Corbel</vt:lpstr>
      <vt:lpstr>Depth</vt:lpstr>
      <vt:lpstr>FOOD ADDITIVES </vt:lpstr>
      <vt:lpstr>ESSENTIAL QUESTION</vt:lpstr>
      <vt:lpstr>Background </vt:lpstr>
      <vt:lpstr> “Brominated vegetable oil, or BVO, acts as an emulsifier in soda and sports drinks, preventing the flavoring from separating and floating to the surface. The ingredient is banned in more than 100 countries because it contains bromine, a chemical whose vapors can be corrosive or toxic” (Kim).</vt:lpstr>
      <vt:lpstr>     “As a result of the scandal, European governments started rethinking their food regulation practices” (Singh).</vt:lpstr>
      <vt:lpstr>“Monosodium glutamate: Flavor enhancer known to cause seizures, chest pains, headache, nausea, burning sensations, and tightness of face” (James).</vt:lpstr>
      <vt:lpstr>PowerPoint Presentation</vt:lpstr>
      <vt:lpstr>CONCLUSION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ADDITIVES</dc:title>
  <dc:creator>Ken Bender</dc:creator>
  <cp:lastModifiedBy>Hadden, Michelle</cp:lastModifiedBy>
  <cp:revision>24</cp:revision>
  <dcterms:created xsi:type="dcterms:W3CDTF">2014-10-12T22:24:54Z</dcterms:created>
  <dcterms:modified xsi:type="dcterms:W3CDTF">2016-09-27T19:29:19Z</dcterms:modified>
</cp:coreProperties>
</file>